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60" r:id="rId5"/>
    <p:sldId id="261" r:id="rId6"/>
    <p:sldId id="262" r:id="rId7"/>
    <p:sldId id="264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3" autoAdjust="0"/>
    <p:restoredTop sz="94660"/>
  </p:normalViewPr>
  <p:slideViewPr>
    <p:cSldViewPr snapToGrid="0">
      <p:cViewPr varScale="1">
        <p:scale>
          <a:sx n="63" d="100"/>
          <a:sy n="63" d="100"/>
        </p:scale>
        <p:origin x="90" y="5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6775-32F7-4F64-BA49-82D870336806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5229-EB6B-4610-A5A3-DAA2AFF032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60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6775-32F7-4F64-BA49-82D870336806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5229-EB6B-4610-A5A3-DAA2AFF032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580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6775-32F7-4F64-BA49-82D870336806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5229-EB6B-4610-A5A3-DAA2AFF032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514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6775-32F7-4F64-BA49-82D870336806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5229-EB6B-4610-A5A3-DAA2AFF032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379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6775-32F7-4F64-BA49-82D870336806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5229-EB6B-4610-A5A3-DAA2AFF032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625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6775-32F7-4F64-BA49-82D870336806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5229-EB6B-4610-A5A3-DAA2AFF032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211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6775-32F7-4F64-BA49-82D870336806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5229-EB6B-4610-A5A3-DAA2AFF032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860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6775-32F7-4F64-BA49-82D870336806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5229-EB6B-4610-A5A3-DAA2AFF032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944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6775-32F7-4F64-BA49-82D870336806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5229-EB6B-4610-A5A3-DAA2AFF032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831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6775-32F7-4F64-BA49-82D870336806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5229-EB6B-4610-A5A3-DAA2AFF032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430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6775-32F7-4F64-BA49-82D870336806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5229-EB6B-4610-A5A3-DAA2AFF032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268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B6775-32F7-4F64-BA49-82D870336806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75229-EB6B-4610-A5A3-DAA2AFF032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133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2920" y="-2173872"/>
            <a:ext cx="12566734" cy="90166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49680" y="137160"/>
            <a:ext cx="1036320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МКОО « ЦЕНТР ОБРАЗОВАНИЯ ИМ.В.Г.АРДЗИНБА А.КАРА_ПАГО»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ИННОВАЦИОННЫЙ ПРОЕКТ</a:t>
            </a:r>
          </a:p>
          <a:p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Технология успеха   как условие для развития    конструктивно-технического                  творчества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«LEGO-КОНСТРУИРОВАНИЕ И РОБОТОТЕХНИКА»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55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2920" y="-2173872"/>
            <a:ext cx="12566734" cy="901663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60120" y="518161"/>
            <a:ext cx="8183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проекта</a:t>
            </a:r>
          </a:p>
          <a:p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 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5861568"/>
              </p:ext>
            </p:extLst>
          </p:nvPr>
        </p:nvGraphicFramePr>
        <p:xfrm>
          <a:off x="837564" y="1625304"/>
          <a:ext cx="9769476" cy="46840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69224"/>
                <a:gridCol w="6700252"/>
              </a:tblGrid>
              <a:tr h="1150336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670"/>
                        </a:spcAft>
                      </a:pPr>
                      <a:r>
                        <a:rPr lang="ru-RU" sz="1400">
                          <a:effectLst/>
                        </a:rPr>
                        <a:t> ИННОВАЦИОННЫЙ ПРОЕКТ  Технология успеха   как условие для развития конструктивно-технического творчества-«LEGO-КОНСТРУИРОВАНИЕ И РОБОТОТЕХНИКА»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3952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670"/>
                        </a:spcAft>
                      </a:pPr>
                      <a:r>
                        <a:rPr lang="ru-RU" sz="1400">
                          <a:effectLst/>
                        </a:rPr>
                        <a:t>Общеобразовательная программа образовательного учереждения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670"/>
                        </a:spcAft>
                      </a:pPr>
                      <a:r>
                        <a:rPr lang="ru-RU" sz="1400">
                          <a:effectLst/>
                        </a:rPr>
                        <a:t> Конструирование в свободной деятельности.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670"/>
                        </a:spcAft>
                      </a:pPr>
                      <a:r>
                        <a:rPr lang="ru-RU" sz="1400">
                          <a:effectLst/>
                        </a:rPr>
                        <a:t>Конструирование на занятиях.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9942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670"/>
                        </a:spcAft>
                      </a:pPr>
                      <a:r>
                        <a:rPr lang="ru-RU" sz="1400">
                          <a:effectLst/>
                        </a:rPr>
                        <a:t>Обучение педагогов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670"/>
                        </a:spcAft>
                      </a:pPr>
                      <a:r>
                        <a:rPr lang="ru-RU" sz="1400" dirty="0">
                          <a:effectLst/>
                        </a:rPr>
                        <a:t>Открытые занятия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670"/>
                        </a:spcAft>
                      </a:pPr>
                      <a:r>
                        <a:rPr lang="ru-RU" sz="1400" dirty="0">
                          <a:effectLst/>
                        </a:rPr>
                        <a:t>Семинары-практикумы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670"/>
                        </a:spcAft>
                      </a:pPr>
                      <a:r>
                        <a:rPr lang="ru-RU" sz="1400" dirty="0">
                          <a:effectLst/>
                        </a:rPr>
                        <a:t>Работа по саморазвитию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670"/>
                        </a:spcAft>
                      </a:pPr>
                      <a:r>
                        <a:rPr lang="ru-RU" sz="1400" dirty="0">
                          <a:effectLst/>
                        </a:rPr>
                        <a:t>Мастер-классы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838198" y="2025986"/>
            <a:ext cx="18923925" cy="779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85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39240"/>
            <a:ext cx="12085320" cy="84305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95400" y="137160"/>
            <a:ext cx="8625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Результаты педагогической деятельности 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2080" y="888344"/>
            <a:ext cx="96012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реализации дополнительной общеразвивающей программы у детей отмечается расширение кругозора, формирование предпосылок учебной 	деятельности, 	развитие 	любознательности, 	активности, самостоятельности, развиваются навыки партнерского взаимодействия, речь детей обогащается специально-технической терминологией. 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Выявлен 	устойчивый 	интерес 	родителей 	воспитанников 	к конструированию, они не только  начинают интересоваться  конструкторами (посещают открытые занятия, мастер-классы), но и приобретают конструкторы для совместной деятельности дома с детьми. 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организованные в ОУ условия способствуют организации и развитию  творческо-технической деятельности школьников, что позволяет уже на этапе школьного детства заложить  начальные технические навыки. В результате создаются условия не только для познавательной деятельности, но и закладываются основы, направленные на пропаганду профессий инженерно-технической направленности.</a:t>
            </a:r>
            <a:endParaRPr lang="ru-RU" sz="20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363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39240"/>
            <a:ext cx="12085320" cy="84305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47800" y="167641"/>
            <a:ext cx="10149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Сравнительная диаграмма результатов внутреннего мониторинга  по техническому конструированию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6634" y="482403"/>
            <a:ext cx="9570006" cy="550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556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39240"/>
            <a:ext cx="12085320" cy="8430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773" y="2517908"/>
            <a:ext cx="6181578" cy="34153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54320"/>
            <a:ext cx="5562600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9749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39240"/>
            <a:ext cx="12085320" cy="8430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380" y="2460149"/>
            <a:ext cx="5100320" cy="38252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880" y="98584"/>
            <a:ext cx="5709920" cy="428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465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2000" b="1" i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39240"/>
            <a:ext cx="12085320" cy="84305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58240" y="198120"/>
            <a:ext cx="1019556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Заключение 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Выводы и оценка продуктивности реализации программы планируется сформулировать на основе самоанализа результатов педагогической деятельности. 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 результате успешной реализации программы планируется достижение следующих результатов: 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1.Создание в ДОУ новых условий обучения и развития дошкольников, через организацию целенаправленного образовательного процесса с использованием LEGO - конструирования (начиная со средней группы), в рамках реализации основной части образовательной программы детского сада. 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2.Выраженная активность родителей в совместной образовательной деятельность с детьми по приобщению к техническому творчеству; 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3.Внедрение дополнительной платной услуги в ДОУ по техническому конструированию. 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Программа дополнительного образования по конструированию с использованием конструкторов LEGO (с приложениями перспективного тематического планирование по 2 возрастным группам; ряда конспектов занятий); 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Модель LEGO- центра (с методическими рекомендациями по организации работы в LEGO центре: правила работы в LEGO центре, </a:t>
            </a:r>
            <a:r>
              <a:rPr lang="ru-RU" sz="20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схемаалгоритм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 с конструкторами LEGO, технологические карты сборки конструкторских моделей, рабочая тетрадь дошкольника по образовательной робототехнике; </a:t>
            </a:r>
            <a:endParaRPr lang="ru-RU" sz="20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6686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57895"/>
            <a:ext cx="12085320" cy="84305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19200" y="365124"/>
            <a:ext cx="10134600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Высокий образовательный уровень педагогов за счет обучения LEGO -технологии. 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программы значима для развития системы образования, так как способствует: 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Обеспечению работы в рамках ФГОС; 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Формированию имиджа детского образовательного учреждения; 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Удовлетворённости родителей в образовательных услугах ОУ; 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Повышению профессионального уровня педагогов; 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Участию педагогов в конкурсах различных уровней; 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Участию воспитанников ОУ в фестивалях робототехники. В результате обобщения предполагается диссеминация результатов: 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принятие участия в конкурсах различного уровня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организационнометодической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направленности по темам, отражающим инновационную деятельность в ОУ, 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принятие участия в конкурсах и фестивалях робототехники и технического творчества.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3132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39240"/>
            <a:ext cx="12085320" cy="84305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36320" y="243840"/>
            <a:ext cx="1080516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Список литературы 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	Волкова С.И. Конструирование. – М.: Просвещение, 1989. 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	</a:t>
            </a:r>
            <a:r>
              <a:rPr lang="ru-RU" sz="20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Венгер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Л. А. Путь к развитию творчества. // Дошкольное воспитание. - 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2008. - № 11. - С. 32-38 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	</a:t>
            </a:r>
            <a:r>
              <a:rPr lang="ru-RU" sz="20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Давидчук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 Н. Развитие у дошкольников конструктивного творчества. - Изд. 2-е, доп. М., «Просвещение», 1976. 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	</a:t>
            </a:r>
            <a:r>
              <a:rPr lang="ru-RU" sz="20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Дыбина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 В. Творим, изменяем, преобразуем. - М.: Творческий центр «Сфера», 2002 г. 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	Емельянова, И.Е., </a:t>
            </a:r>
            <a:r>
              <a:rPr lang="ru-RU" sz="20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Максаева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Ю.А. Развитие одарённости детей дошкольного возраста средствами </a:t>
            </a:r>
            <a:r>
              <a:rPr lang="ru-RU" sz="20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легоконструирования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компьютерно-игровых комплексов. - Челябинск: ООО «РЕКПОЛ», 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2011.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«</a:t>
            </a:r>
            <a:r>
              <a:rPr lang="ru-RU" sz="20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Лего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в детском саду. [Электронный ресурс] – режим доступа: http://festival.1september.ru / 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«Строим из </a:t>
            </a:r>
            <a:r>
              <a:rPr lang="ru-RU" sz="20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Лего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Л. </a:t>
            </a:r>
            <a:r>
              <a:rPr lang="ru-RU" sz="20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Г.Комарова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/ М.: Мозаика-Синтез, 2006 г. 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Строим из LEGO «ЛИНКА-ПРЕСС» Л.Г. Комарова– Москва, 2001. 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«Творим, изменяем, преобразуем» / О. В. </a:t>
            </a:r>
            <a:r>
              <a:rPr lang="ru-RU" sz="20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Дыбина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М.: Творческий центр «Сфера», 2002 г.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Дополнительная образовательная программа познавательно-речевой направленности «</a:t>
            </a:r>
            <a:r>
              <a:rPr lang="ru-RU" sz="20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Легоконструирование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[Электронный ресурс] – режим доступа: http://nsportal.ru /</a:t>
            </a:r>
            <a:endParaRPr lang="ru-RU" sz="20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2815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39240"/>
            <a:ext cx="12085320" cy="84305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06504" y="2147053"/>
            <a:ext cx="75823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607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2920" y="-2173872"/>
            <a:ext cx="12566734" cy="901663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5400" y="243840"/>
            <a:ext cx="10058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душе каждого ребенка есть невидимые </a:t>
            </a:r>
            <a:r>
              <a:rPr lang="ru-RU" sz="32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</a:t>
            </a:r>
            <a:r>
              <a:rPr lang="ru-RU" sz="3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Если тронуть их умелой рукой, они красиво зазвучат».</a:t>
            </a:r>
          </a:p>
          <a:p>
            <a:r>
              <a:rPr lang="ru-RU" sz="3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</a:t>
            </a:r>
          </a:p>
          <a:p>
            <a:endParaRPr lang="ru-RU" sz="32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В. А. Сухомлинский.</a:t>
            </a:r>
            <a:endParaRPr lang="ru-RU" sz="32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45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2920" y="-2173872"/>
            <a:ext cx="12566734" cy="90166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56360" y="365124"/>
            <a:ext cx="778764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Содержание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Актуальность проекта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Нормативно-правовое обеспечение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Обоснование  значимости проблемы инновационного проекта для развития образовательной организации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Цели и задачи проекта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5.Инновационность проекта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Этапы реализации проекта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Перспективы развития инновации 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Содержание инновационного проекта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Результаты педагогической деятельности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Заключение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Список  использованной литературы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7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2920" y="-2173872"/>
            <a:ext cx="12566734" cy="90166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38200" y="121920"/>
            <a:ext cx="1037844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Актуальность проекта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Учитывая специфику современной жизни, когда её неотъемлемой частью стали информационные технологии; когда современного человека окружают сложнейшие электронные устройства, остро стоит вопрос грамотного, последовательного, профессионального приобщения ребенка к ИКТ-технологиям.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Робототехника являются одними из важнейших направлений научно - технического прогресса, в котором проблемы механики и новых технологий соприкасаются с проблемами искусственного интеллекта.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современном этапе возникает необходимость в организации образовательной деятельности в учреждениях дополнительного образования, направленной на удовлетворение потребностей ребенка, требований социума в тех направлениях, которые способствуют реализации основных задач научно-технического </a:t>
            </a:r>
            <a:r>
              <a:rPr lang="ru-RU" sz="20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прогрессаОбразовательная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робототехника представляет собой новую, актуальную педагогическую технологию, которая находится на стыке перспективных областей знания: механики, электроники, автоматики, конструирования, программирования и технического дизайна.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LEGO - конструкторов в образовательной деятельности повышает мотивацию ребёнка к обучению, т. к. при этом требуются знания практически из всех образовательных областей. Разнообразие LEGO - конструкторов позволяет заниматься с детьми разного возраста и по разным направлениям (конструирование, программирование, моделирование).</a:t>
            </a:r>
            <a:endParaRPr lang="ru-RU" sz="20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896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2920" y="-1305192"/>
            <a:ext cx="12566734" cy="90166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9120" y="731520"/>
            <a:ext cx="1050036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Нормативно-правовое обеспечение</a:t>
            </a:r>
          </a:p>
          <a:p>
            <a:r>
              <a:rPr lang="ru-RU" sz="24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Российской Федерации от 29 декабря 2012 г. №273-ФЗ «Об образовании в Российской Федерации» (ред. от 29.07.2017)</a:t>
            </a:r>
          </a:p>
          <a:p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Приказ </a:t>
            </a:r>
            <a:r>
              <a:rPr lang="ru-RU" sz="2000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 от 30.09.2020 N 533 “О внесении изменений в Порядок организации и осуществления образовательной деятельности по дополнительным общеобразовательным программам, утвержденный приказом Министерства просвещения Российской Федерации от 9.11.2018 N 196”</a:t>
            </a:r>
          </a:p>
          <a:p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Методические рекомендации для педагогических работников образовательных организаций по реализации Федерального закона от 29.12.2012 № 273-ФЗ «Об образовании в Российской Федерации» // http://ipk74.ru/news.</a:t>
            </a:r>
          </a:p>
          <a:p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Информационно-методические материалы для родителей о Федеральном законе от 29.12.2012 № 273-ФЗ «Об образовании в Российской Федерации» // http://ipk74.ru/news.</a:t>
            </a:r>
          </a:p>
          <a:p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Закон Карачаево-Черкесской Республики от 02 ноября 2009 года N 50-РЗ Об образовании в Карачаево-Черкесской Республике </a:t>
            </a:r>
          </a:p>
          <a:p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СанПиН 2.4.4.3172-14 "Санитарно-эпидемиологические требования к устройству, содержанию и организации режима работы образовательных организаций дополнительного образования детей"</a:t>
            </a: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100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2920" y="-2173872"/>
            <a:ext cx="12566734" cy="90166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82040" y="365124"/>
            <a:ext cx="1027176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Обоснование  значимости проблемы инновационного проекта для развития образовательной организации.</a:t>
            </a:r>
          </a:p>
          <a:p>
            <a:r>
              <a:rPr lang="ru-RU" sz="24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При реализации данного инновационного проекта будет: развиваться материальная база ОУ;</a:t>
            </a:r>
          </a:p>
          <a:p>
            <a:r>
              <a:rPr lang="ru-RU" sz="24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-повышаться профессиональная компетенция педагогов за счет использования инновационных LEGO-технологий и робототехники;</a:t>
            </a:r>
          </a:p>
          <a:p>
            <a:r>
              <a:rPr lang="ru-RU" sz="24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-участие педагогов в конкурсах различных уровней;</a:t>
            </a:r>
          </a:p>
          <a:p>
            <a:r>
              <a:rPr lang="ru-RU" sz="24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-совершенствоваться работа с родителями (более разнообразные формы активного взаимодействия);</a:t>
            </a:r>
          </a:p>
          <a:p>
            <a:r>
              <a:rPr lang="ru-RU" sz="24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-расширение связи с широким кругом социальных партнеров и спонсоров;</a:t>
            </a:r>
          </a:p>
          <a:p>
            <a:r>
              <a:rPr lang="ru-RU" sz="24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-повысится уровень  всестороннего развития школьников в соответствии с целевыми ориентирами ФГОС.</a:t>
            </a:r>
          </a:p>
          <a:p>
            <a:r>
              <a:rPr lang="ru-RU" sz="24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-формирование имиджа ОУ;</a:t>
            </a:r>
          </a:p>
          <a:p>
            <a:r>
              <a:rPr lang="ru-RU" sz="24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-удовлетворённость  родителей в образовательных услугах ОУ;</a:t>
            </a:r>
          </a:p>
          <a:p>
            <a:r>
              <a:rPr lang="ru-RU" sz="24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-участию воспитанников  в фестивалях робототехники.</a:t>
            </a:r>
          </a:p>
          <a:p>
            <a:r>
              <a:rPr lang="ru-RU" sz="24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-повысится престиж и рейтинг ОУ на рынке образовательных услуг.</a:t>
            </a:r>
            <a:endParaRPr lang="ru-RU" sz="24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034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2920" y="-2173872"/>
            <a:ext cx="12566734" cy="90166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31520" y="624840"/>
            <a:ext cx="106222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Цель проекта:</a:t>
            </a:r>
          </a:p>
          <a:p>
            <a:r>
              <a:rPr lang="ru-RU" sz="4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 творческого кругозора дошкольника, конструктивных умений и способностей и формирование предпосылок основ инженерного мышления и навыков начального программирования и моделирования.</a:t>
            </a:r>
            <a:endParaRPr lang="ru-RU" sz="4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383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2920" y="-2173872"/>
            <a:ext cx="12566734" cy="90166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94360" y="-243840"/>
            <a:ext cx="1018032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3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Инновационность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проекта. </a:t>
            </a:r>
          </a:p>
          <a:p>
            <a:r>
              <a:rPr lang="ru-RU" sz="28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 настоящее время большую популярность в работе с школьниками приобретает такой  вид деятельности, как LEGO- конструирование и образовательная робототехника.</a:t>
            </a:r>
          </a:p>
          <a:p>
            <a:r>
              <a:rPr lang="ru-RU" sz="28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LEGO-конструирование и </a:t>
            </a:r>
            <a:r>
              <a:rPr lang="ru-RU" sz="2800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робототехнитка</a:t>
            </a:r>
            <a:r>
              <a:rPr lang="ru-RU" sz="28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объединяет в себе элементы игры и экспериментирования.</a:t>
            </a:r>
          </a:p>
          <a:p>
            <a:r>
              <a:rPr lang="ru-RU" sz="28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Цель использования LEGO-конструирования в ОУ – развитие конструктивной, исследовательской деятельности детей, а также приобщение школьников к детскому научно-техническому творчеству. В процессе такого вида деятельности ребенок приобщается к основам технического конструирования, у него развивается творческая активность и самостоятельность, способность к целеполаганию и познавательным действиям. Кроме того, развивается интерес к моделированию и конструированию.</a:t>
            </a:r>
            <a:endParaRPr lang="ru-RU" sz="28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988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2920" y="-2173872"/>
            <a:ext cx="12566734" cy="90166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9600" y="365125"/>
            <a:ext cx="104394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Перспективы развития инновационного  проекта. </a:t>
            </a:r>
          </a:p>
          <a:p>
            <a:r>
              <a:rPr lang="ru-RU" sz="24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Решение поставленных задач  позволит организовать в ОУ условия, способствующие организации творческой продуктивной деятельности дошкольников на основе LEGO - конструирования и робототехники в образовательном процессе, что позволит заложить на этапе дошкольного детства  начальные технические  навыки. В результате, создаются условия  не только для расширения границ социализации ребёнка в обществе,  активизации  познавательной деятельности, демонстрации своих успехов, но и закладываются истоки  </a:t>
            </a:r>
            <a:r>
              <a:rPr lang="ru-RU" sz="2400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профориентационной</a:t>
            </a:r>
            <a:r>
              <a:rPr lang="ru-RU" sz="24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работы, направленной на пропаганду профессий инженерно- технической направленности.    </a:t>
            </a:r>
          </a:p>
          <a:p>
            <a:r>
              <a:rPr lang="ru-RU" sz="24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Создание  в образовательных </a:t>
            </a:r>
            <a:r>
              <a:rPr lang="ru-RU" sz="2400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учереждених</a:t>
            </a:r>
            <a:r>
              <a:rPr lang="ru-RU" sz="24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новых  условий обучения и развития школьников,  через организацию  целенаправленного  образовательного процесса  с использованием .</a:t>
            </a:r>
          </a:p>
          <a:p>
            <a:r>
              <a:rPr lang="ru-RU" sz="24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Выраженная активность родителей в совместной образовательной деятельность с детьми по приобщению к техническому творчеству.</a:t>
            </a:r>
            <a:endParaRPr lang="ru-RU" sz="24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0158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1133</Words>
  <Application>Microsoft Office PowerPoint</Application>
  <PresentationFormat>Широкоэкранный</PresentationFormat>
  <Paragraphs>107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G585</dc:creator>
  <cp:lastModifiedBy>G585</cp:lastModifiedBy>
  <cp:revision>11</cp:revision>
  <dcterms:created xsi:type="dcterms:W3CDTF">2021-11-18T06:18:13Z</dcterms:created>
  <dcterms:modified xsi:type="dcterms:W3CDTF">2021-11-18T07:45:36Z</dcterms:modified>
</cp:coreProperties>
</file>